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notesMasterIdLst>
    <p:notesMasterId r:id="rId20"/>
  </p:notesMasterIdLst>
  <p:handoutMasterIdLst>
    <p:handoutMasterId r:id="rId21"/>
  </p:handoutMasterIdLst>
  <p:sldIdLst>
    <p:sldId id="529" r:id="rId4"/>
    <p:sldId id="563" r:id="rId5"/>
    <p:sldId id="566" r:id="rId6"/>
    <p:sldId id="564" r:id="rId7"/>
    <p:sldId id="571" r:id="rId8"/>
    <p:sldId id="572" r:id="rId9"/>
    <p:sldId id="573" r:id="rId10"/>
    <p:sldId id="576" r:id="rId11"/>
    <p:sldId id="574" r:id="rId12"/>
    <p:sldId id="575" r:id="rId13"/>
    <p:sldId id="577" r:id="rId14"/>
    <p:sldId id="578" r:id="rId15"/>
    <p:sldId id="580" r:id="rId16"/>
    <p:sldId id="581" r:id="rId17"/>
    <p:sldId id="583" r:id="rId18"/>
    <p:sldId id="590" r:id="rId19"/>
  </p:sldIdLst>
  <p:sldSz cx="9906000" cy="6858000" type="A4"/>
  <p:notesSz cx="6797675" cy="9926638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r" defTabSz="914400" rtl="1" eaLnBrk="1" latinLnBrk="0" hangingPunct="1"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r" defTabSz="914400" rtl="1" eaLnBrk="1" latinLnBrk="0" hangingPunct="1"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r" defTabSz="914400" rtl="1" eaLnBrk="1" latinLnBrk="0" hangingPunct="1"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r" defTabSz="914400" rtl="1" eaLnBrk="1" latinLnBrk="0" hangingPunct="1">
      <a:defRPr sz="9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3D3"/>
    <a:srgbClr val="C8CC98"/>
    <a:srgbClr val="FF9933"/>
    <a:srgbClr val="00FF00"/>
    <a:srgbClr val="00FFFF"/>
    <a:srgbClr val="00CC66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735" autoAdjust="0"/>
    <p:restoredTop sz="92496" autoAdjust="0"/>
  </p:normalViewPr>
  <p:slideViewPr>
    <p:cSldViewPr>
      <p:cViewPr varScale="1">
        <p:scale>
          <a:sx n="88" d="100"/>
          <a:sy n="88" d="100"/>
        </p:scale>
        <p:origin x="1627" y="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48" y="-90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334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t" anchorCtr="0" compatLnSpc="1">
            <a:prstTxWarp prst="textNoShape">
              <a:avLst/>
            </a:prstTxWarp>
          </a:bodyPr>
          <a:lstStyle>
            <a:lvl1pPr algn="l" defTabSz="890588" rtl="0">
              <a:defRPr sz="1200" b="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17" y="1"/>
            <a:ext cx="294333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t" anchorCtr="0" compatLnSpc="1">
            <a:prstTxWarp prst="textNoShape">
              <a:avLst/>
            </a:prstTxWarp>
          </a:bodyPr>
          <a:lstStyle>
            <a:lvl1pPr defTabSz="890588" rtl="0">
              <a:defRPr sz="1200" b="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926"/>
            <a:ext cx="29433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b" anchorCtr="0" compatLnSpc="1">
            <a:prstTxWarp prst="textNoShape">
              <a:avLst/>
            </a:prstTxWarp>
          </a:bodyPr>
          <a:lstStyle>
            <a:lvl1pPr algn="l" defTabSz="890588" rtl="0">
              <a:defRPr sz="1200" b="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17" y="9432926"/>
            <a:ext cx="2943339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b" anchorCtr="0" compatLnSpc="1">
            <a:prstTxWarp prst="textNoShape">
              <a:avLst/>
            </a:prstTxWarp>
          </a:bodyPr>
          <a:lstStyle>
            <a:lvl1pPr defTabSz="890588" rtl="0">
              <a:defRPr sz="1200" b="0"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96C6C78-0D62-4E27-A36C-BC33E6F02110}" type="slidenum">
              <a:rPr lang="he-I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6851704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334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t" anchorCtr="0" compatLnSpc="1">
            <a:prstTxWarp prst="textNoShape">
              <a:avLst/>
            </a:prstTxWarp>
          </a:bodyPr>
          <a:lstStyle>
            <a:lvl1pPr algn="l" defTabSz="890588" rtl="0">
              <a:defRPr sz="1200" b="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1"/>
            <a:ext cx="294333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t" anchorCtr="0" compatLnSpc="1">
            <a:prstTxWarp prst="textNoShape">
              <a:avLst/>
            </a:prstTxWarp>
          </a:bodyPr>
          <a:lstStyle>
            <a:lvl1pPr defTabSz="890588" rtl="0">
              <a:defRPr sz="1200" b="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746125"/>
            <a:ext cx="537368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225" y="4710113"/>
            <a:ext cx="5435226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Klik om de opmaakprofielen van de modeltekst te bewerken</a:t>
            </a:r>
          </a:p>
          <a:p>
            <a:pPr lvl="1"/>
            <a:r>
              <a:rPr lang="nl-NL" altLang="en-US" smtClean="0"/>
              <a:t>Tweede niveau</a:t>
            </a:r>
          </a:p>
          <a:p>
            <a:pPr lvl="2"/>
            <a:r>
              <a:rPr lang="nl-NL" altLang="en-US" smtClean="0"/>
              <a:t>Derde niveau</a:t>
            </a:r>
          </a:p>
          <a:p>
            <a:pPr lvl="3"/>
            <a:r>
              <a:rPr lang="nl-NL" altLang="en-US" smtClean="0"/>
              <a:t>Vierde niveau</a:t>
            </a:r>
          </a:p>
          <a:p>
            <a:pPr lvl="4"/>
            <a:r>
              <a:rPr lang="nl-NL" altLang="en-US" smtClean="0"/>
              <a:t>Vijfde niveau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926"/>
            <a:ext cx="29433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b" anchorCtr="0" compatLnSpc="1">
            <a:prstTxWarp prst="textNoShape">
              <a:avLst/>
            </a:prstTxWarp>
          </a:bodyPr>
          <a:lstStyle>
            <a:lvl1pPr algn="l" defTabSz="890588" rtl="0">
              <a:defRPr sz="1200" b="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32926"/>
            <a:ext cx="2943339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112" tIns="44555" rIns="89112" bIns="44555" numCol="1" anchor="b" anchorCtr="0" compatLnSpc="1">
            <a:prstTxWarp prst="textNoShape">
              <a:avLst/>
            </a:prstTxWarp>
          </a:bodyPr>
          <a:lstStyle>
            <a:lvl1pPr defTabSz="890588" rtl="0">
              <a:defRPr sz="1200" b="0"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7910486-F8B5-4535-ACD4-3CC0540CAB7A}" type="slidenum">
              <a:rPr lang="he-IL" altLang="en-US"/>
              <a:pPr>
                <a:defRPr/>
              </a:pPr>
              <a:t>‹#›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7707575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10486-F8B5-4535-ACD4-3CC0540CAB7A}" type="slidenum">
              <a:rPr lang="he-IL" altLang="en-US" smtClean="0"/>
              <a:pPr>
                <a:defRPr/>
              </a:pPr>
              <a:t>1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479205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altLang="en-US" smtClean="0">
              <a:cs typeface="Arial" charset="0"/>
            </a:endParaRPr>
          </a:p>
        </p:txBody>
      </p:sp>
      <p:sp>
        <p:nvSpPr>
          <p:cNvPr id="17411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DB31F-E133-4C63-AB6B-B097B17FA07B}" type="slidenum">
              <a:rPr lang="he-IL" altLang="en-US" smtClean="0"/>
              <a:pPr/>
              <a:t>2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98908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cs typeface="Arial" charset="0"/>
            </a:endParaRPr>
          </a:p>
        </p:txBody>
      </p:sp>
      <p:sp>
        <p:nvSpPr>
          <p:cNvPr id="215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7FF27-F4B7-4803-AD7A-3E2DFBE8221A}" type="slidenum">
              <a:rPr lang="he-IL" altLang="en-US" smtClean="0"/>
              <a:pPr/>
              <a:t>4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231949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altLang="en-US" b="1" i="1" smtClean="0">
                <a:cs typeface="Arial" charset="0"/>
              </a:rPr>
              <a:t>צוות ניהול סיכונים – דנה:</a:t>
            </a:r>
          </a:p>
          <a:p>
            <a:r>
              <a:rPr lang="he-IL" altLang="en-US" b="1" i="1" smtClean="0">
                <a:cs typeface="Arial" charset="0"/>
              </a:rPr>
              <a:t>סה"כ הצעות שיצאו ללקוחות חדשים: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אורדע פרינט – סקר ציות – 25,000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הרשות לפיתוח הגליל – 20,000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חברת חשמל לישראל בע"מ – 250,000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חברת נמלי ישראל – 65,000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אחים נאווי – 37,500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רבל – 50,000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תיא – 50,400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ילין לפידות בית השקעות 260,000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רשות שדות התעופה בישראל - ניהול סיכונים שלב ב' – 490,000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תנובה מרכז שיתופי לשיווק תוצרת חקלאית בישראל בע"מ – 85,000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נתיבי ישראל בע"מ – 84,350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עמיתים קרנות הפנסיה הותיקות – 78,000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האוצר – מיסוי שכר (זכייה) – 146,250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נתיבי ישראל – 144,600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מיחשוב ישיר – 25,000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ראש הממשלה – 580,000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רדהיל – </a:t>
            </a:r>
            <a:r>
              <a:rPr lang="en-US" altLang="en-US" smtClean="0">
                <a:latin typeface="Calibri" pitchFamily="34" charset="0"/>
                <a:cs typeface="Arial" charset="0"/>
              </a:rPr>
              <a:t>SOX</a:t>
            </a:r>
            <a:r>
              <a:rPr lang="he-IL" altLang="en-US" smtClean="0">
                <a:latin typeface="Calibri" pitchFamily="34" charset="0"/>
                <a:cs typeface="Arial" charset="0"/>
              </a:rPr>
              <a:t> – 14,700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סמיקום תעשיות – 25,000</a:t>
            </a:r>
            <a:endParaRPr lang="he-IL" altLang="en-US" smtClean="0">
              <a:latin typeface="Calibri" pitchFamily="34" charset="0"/>
              <a:cs typeface="Arial" charset="0"/>
            </a:endParaRP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סה"כ שכ"ט לא כולל את: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טסנת – ללא שכ"ט 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קולפלנט – 200 לשעה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מדיפאואר (אוורסיז) לימיטד 210 שעתי</a:t>
            </a:r>
            <a:endParaRPr lang="he-IL" altLang="en-US" smtClean="0">
              <a:cs typeface="Arial" charset="0"/>
            </a:endParaRP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שלא התקבלו: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en-US" altLang="en-US" smtClean="0">
                <a:latin typeface="Calibri" pitchFamily="34" charset="0"/>
                <a:cs typeface="Arial" charset="0"/>
              </a:rPr>
              <a:t>ECI Telecom Ltd </a:t>
            </a:r>
            <a:r>
              <a:rPr lang="he-IL" altLang="en-US" smtClean="0">
                <a:latin typeface="Calibri" pitchFamily="34" charset="0"/>
                <a:cs typeface="Arial" charset="0"/>
              </a:rPr>
              <a:t>- 150,150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ילין לפידות בית השקעות – 260,000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מבטח סימון סוכנויות לביטוח בע"מ – 260,000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פאנגאיה נדל"ן בע"מ – 50,000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פרוטאולוג'יקס בע"מ – 44,000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רשות שדות התעופה בישראל – ניהול סיכונים שלב ב' – 490,000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תנובה מרכז שיתופי לשיווק תוצרת חקלאית בישראל בע"מ – 85,000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שמש – 43,200 – סקר סיכונים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שמש - 12,960 – נהלים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 נתיבי ישראל בע"מ – סקר מעילות – 84,350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עמיתים קרנות הפנסיה הותיקות – 78,000</a:t>
            </a:r>
          </a:p>
          <a:p>
            <a:pPr fontAlgn="t">
              <a:spcBef>
                <a:spcPct val="0"/>
              </a:spcBef>
            </a:pPr>
            <a:endParaRPr lang="he-IL" altLang="en-US" smtClean="0">
              <a:latin typeface="Calibri" pitchFamily="34" charset="0"/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סה"כ שכ"ט לא כולל את: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קבוצת נקסטקום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האוצר- החשב הכללי – ביקורת על גופים נתמכים ומתוקצבים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האנרגיה והמים (התשתיות הלאומיות)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נטפים – 238 לשעה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מדיפאואר (אוורסיז) לימיטד – 210 שעתי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גבעתיים – 210 שעתי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יבנה – 216 שעתי</a:t>
            </a:r>
          </a:p>
          <a:p>
            <a:pPr fontAlgn="t">
              <a:spcBef>
                <a:spcPct val="0"/>
              </a:spcBef>
            </a:pPr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שהתקבלו: </a:t>
            </a:r>
          </a:p>
          <a:p>
            <a:pPr>
              <a:buFontTx/>
              <a:buAutoNum type="arabicPeriod"/>
            </a:pPr>
            <a:r>
              <a:rPr lang="he-IL" altLang="en-US" i="1" smtClean="0">
                <a:cs typeface="Arial" charset="0"/>
              </a:rPr>
              <a:t>משרד האוצר</a:t>
            </a:r>
          </a:p>
          <a:p>
            <a:pPr>
              <a:buFontTx/>
              <a:buAutoNum type="arabicPeriod"/>
            </a:pPr>
            <a:r>
              <a:rPr lang="he-IL" altLang="en-US" i="1" smtClean="0">
                <a:cs typeface="Arial" charset="0"/>
              </a:rPr>
              <a:t>נתיבי ישראל</a:t>
            </a:r>
          </a:p>
          <a:p>
            <a:pPr>
              <a:buFontTx/>
              <a:buAutoNum type="arabicPeriod"/>
            </a:pPr>
            <a:r>
              <a:rPr lang="he-IL" altLang="en-US" i="1" smtClean="0">
                <a:cs typeface="Arial" charset="0"/>
              </a:rPr>
              <a:t>קבוצת מחשוב ישיר</a:t>
            </a: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u="sng" smtClean="0">
                <a:cs typeface="Arial" charset="0"/>
              </a:rPr>
              <a:t>צוות ביקורת פנימית – חני</a:t>
            </a:r>
          </a:p>
          <a:p>
            <a:endParaRPr lang="he-IL" altLang="en-US" b="1" i="1" u="sng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סה"כ הצעות שיצאו: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mtClean="0">
                <a:latin typeface="Calibri" pitchFamily="34" charset="0"/>
                <a:cs typeface="Arial" charset="0"/>
              </a:rPr>
              <a:t>UNRWA West Bank Field Office</a:t>
            </a:r>
            <a:r>
              <a:rPr lang="he-IL" altLang="en-US" smtClean="0">
                <a:latin typeface="Calibri" pitchFamily="34" charset="0"/>
                <a:cs typeface="Arial" charset="0"/>
              </a:rPr>
              <a:t> - 148,500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האגודה הישראלית לכפרי ילדים אס.או.אס.(ע"ר) - 66,000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האגודה הישראלית לכפרי ילדים אס.או.אס.(ע"ר) - 127,600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המרכז לטניס בישראל בע"מ (חל"צ) – 20,000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הפנים - אגף לביקורת ברשויות המקומיות (עבור מועצה מקומית רמת חובב) – שכ"ט שעתי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עיריית הרצליה - 97,200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קרנית - קרן לפיצוי נפגעי תאונות דרכים - 55,500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cs typeface="Arial" charset="0"/>
              </a:rPr>
              <a:t>דואר ישראל – </a:t>
            </a:r>
            <a:r>
              <a:rPr lang="en-US" altLang="en-US" smtClean="0">
                <a:cs typeface="Arial" charset="0"/>
              </a:rPr>
              <a:t>QAR</a:t>
            </a:r>
            <a:r>
              <a:rPr lang="he-IL" altLang="en-US" smtClean="0">
                <a:cs typeface="Arial" charset="0"/>
              </a:rPr>
              <a:t> 59,570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התאחדות התעשיינים – 40,000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המכללה האקדמית אחווה – דיני עבודה – 17,760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החברה לניהול קרן ההשתלמות לעובדי המדינה – </a:t>
            </a:r>
            <a:r>
              <a:rPr lang="en-US" altLang="en-US" smtClean="0">
                <a:latin typeface="Calibri" pitchFamily="34" charset="0"/>
                <a:cs typeface="Arial" charset="0"/>
              </a:rPr>
              <a:t>QAR</a:t>
            </a:r>
            <a:r>
              <a:rPr lang="he-IL" altLang="en-US" smtClean="0">
                <a:latin typeface="Calibri" pitchFamily="34" charset="0"/>
                <a:cs typeface="Arial" charset="0"/>
              </a:rPr>
              <a:t> – 22,500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החברה לניהול קרן ההשתלמות לעובדי המדינה – ניהול סיכונים – 51,900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בי"ח רמב"ם – הצעה שיצאה ע"י יחידת הביקורת של הפירמה כשאנחנו נתנו את חלקנו בניסיון ובאיש צוות מומחה מטעמנו</a:t>
            </a:r>
          </a:p>
          <a:p>
            <a:endParaRPr lang="he-IL" altLang="en-US" b="1" i="1" u="sng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שלא התקבלו: </a:t>
            </a:r>
            <a:endParaRPr lang="en-US" altLang="en-US" smtClean="0">
              <a:cs typeface="Arial" charset="0"/>
            </a:endParaRPr>
          </a:p>
          <a:p>
            <a:r>
              <a:rPr lang="he-IL" altLang="en-US" smtClean="0">
                <a:cs typeface="Arial" charset="0"/>
              </a:rPr>
              <a:t>-</a:t>
            </a: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שהתקבלו: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אלווין ישראל – 54,000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התאחדות התעשיינים – 40,000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המכללה האקדמית אחווה – דיני עבודה – 17,760</a:t>
            </a:r>
            <a:endParaRPr lang="en-US" altLang="en-US" smtClean="0">
              <a:cs typeface="Arial" charset="0"/>
            </a:endParaRPr>
          </a:p>
        </p:txBody>
      </p:sp>
      <p:sp>
        <p:nvSpPr>
          <p:cNvPr id="2355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D8142-8E38-47B4-80B0-2CCF271209B4}" type="slidenum">
              <a:rPr lang="he-IL" altLang="en-US" smtClean="0"/>
              <a:pPr/>
              <a:t>5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46591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altLang="en-US" b="1" i="1" smtClean="0">
                <a:cs typeface="Arial" charset="0"/>
              </a:rPr>
              <a:t>צוות ניהול סיכונים – דנה:</a:t>
            </a:r>
          </a:p>
          <a:p>
            <a:r>
              <a:rPr lang="he-IL" altLang="en-US" b="1" i="1" smtClean="0">
                <a:cs typeface="Arial" charset="0"/>
              </a:rPr>
              <a:t>סה"כ הצעות שיצאו ללקוחות חדשים: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אורדע פרינט – סקר ציות – 25,000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הרשות לפיתוח הגליל – 20,000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חברת חשמל לישראל בע"מ – 250,000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חברת נמלי ישראל – 65,000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אחים נאווי – 37,500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רבל – 50,000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תיא – 50,400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ילין לפידות בית השקעות 260,000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רשות שדות התעופה בישראל - ניהול סיכונים שלב ב' – 490,000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תנובה מרכז שיתופי לשיווק תוצרת חקלאית בישראל בע"מ – 85,000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נתיבי ישראל בע"מ – 84,350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עמיתים קרנות הפנסיה הותיקות – 78,000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האוצר – מיסוי שכר (זכייה) – 146,250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נתיבי ישראל – 144,600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מיחשוב ישיר – 25,000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ראש הממשלה – 580,000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רדהיל – </a:t>
            </a:r>
            <a:r>
              <a:rPr lang="en-US" altLang="en-US" smtClean="0">
                <a:latin typeface="Calibri" pitchFamily="34" charset="0"/>
                <a:cs typeface="Arial" charset="0"/>
              </a:rPr>
              <a:t>SOX</a:t>
            </a:r>
            <a:r>
              <a:rPr lang="he-IL" altLang="en-US" smtClean="0">
                <a:latin typeface="Calibri" pitchFamily="34" charset="0"/>
                <a:cs typeface="Arial" charset="0"/>
              </a:rPr>
              <a:t> – 14,700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סמיקום תעשיות – 25,000</a:t>
            </a:r>
            <a:endParaRPr lang="he-IL" altLang="en-US" smtClean="0">
              <a:latin typeface="Calibri" pitchFamily="34" charset="0"/>
              <a:cs typeface="Arial" charset="0"/>
            </a:endParaRP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סה"כ שכ"ט לא כולל את: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טסנת – ללא שכ"ט 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קולפלנט – 200 לשעה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מדיפאואר (אוורסיז) לימיטד 210 שעתי</a:t>
            </a:r>
            <a:endParaRPr lang="he-IL" altLang="en-US" smtClean="0">
              <a:cs typeface="Arial" charset="0"/>
            </a:endParaRP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שלא התקבלו: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en-US" altLang="en-US" smtClean="0">
                <a:latin typeface="Calibri" pitchFamily="34" charset="0"/>
                <a:cs typeface="Arial" charset="0"/>
              </a:rPr>
              <a:t>ECI Telecom Ltd </a:t>
            </a:r>
            <a:r>
              <a:rPr lang="he-IL" altLang="en-US" smtClean="0">
                <a:latin typeface="Calibri" pitchFamily="34" charset="0"/>
                <a:cs typeface="Arial" charset="0"/>
              </a:rPr>
              <a:t>- 150,150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ילין לפידות בית השקעות – 260,000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מבטח סימון סוכנויות לביטוח בע"מ – 260,000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פאנגאיה נדל"ן בע"מ – 50,000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פרוטאולוג'יקס בע"מ – 44,000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רשות שדות התעופה בישראל – ניהול סיכונים שלב ב' – 490,000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תנובה מרכז שיתופי לשיווק תוצרת חקלאית בישראל בע"מ – 85,000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שמש – 43,200 – סקר סיכונים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שמש - 12,960 – נהלים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 נתיבי ישראל בע"מ – סקר מעילות – 84,350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עמיתים קרנות הפנסיה הותיקות – 78,000</a:t>
            </a:r>
          </a:p>
          <a:p>
            <a:pPr fontAlgn="t">
              <a:spcBef>
                <a:spcPct val="0"/>
              </a:spcBef>
            </a:pPr>
            <a:endParaRPr lang="he-IL" altLang="en-US" smtClean="0">
              <a:latin typeface="Calibri" pitchFamily="34" charset="0"/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סה"כ שכ"ט לא כולל את: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קבוצת נקסטקום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האוצר- החשב הכללי – ביקורת על גופים נתמכים ומתוקצבים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האנרגיה והמים (התשתיות הלאומיות)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נטפים – 238 לשעה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מדיפאואר (אוורסיז) לימיטד – 210 שעתי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גבעתיים – 210 שעתי</a:t>
            </a:r>
          </a:p>
          <a:p>
            <a:pPr fontAlgn="t"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מי יבנה – 216 שעתי</a:t>
            </a:r>
          </a:p>
          <a:p>
            <a:pPr fontAlgn="t">
              <a:spcBef>
                <a:spcPct val="0"/>
              </a:spcBef>
            </a:pPr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שהתקבלו: </a:t>
            </a:r>
          </a:p>
          <a:p>
            <a:pPr>
              <a:buFontTx/>
              <a:buAutoNum type="arabicPeriod"/>
            </a:pPr>
            <a:r>
              <a:rPr lang="he-IL" altLang="en-US" i="1" smtClean="0">
                <a:cs typeface="Arial" charset="0"/>
              </a:rPr>
              <a:t>משרד האוצר</a:t>
            </a:r>
          </a:p>
          <a:p>
            <a:pPr>
              <a:buFontTx/>
              <a:buAutoNum type="arabicPeriod"/>
            </a:pPr>
            <a:r>
              <a:rPr lang="he-IL" altLang="en-US" i="1" smtClean="0">
                <a:cs typeface="Arial" charset="0"/>
              </a:rPr>
              <a:t>נתיבי ישראל</a:t>
            </a:r>
          </a:p>
          <a:p>
            <a:pPr>
              <a:buFontTx/>
              <a:buAutoNum type="arabicPeriod"/>
            </a:pPr>
            <a:r>
              <a:rPr lang="he-IL" altLang="en-US" i="1" smtClean="0">
                <a:cs typeface="Arial" charset="0"/>
              </a:rPr>
              <a:t>קבוצת מחשוב ישיר</a:t>
            </a: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u="sng" smtClean="0">
                <a:cs typeface="Arial" charset="0"/>
              </a:rPr>
              <a:t>צוות ביקורת פנימית – חני</a:t>
            </a:r>
          </a:p>
          <a:p>
            <a:endParaRPr lang="he-IL" altLang="en-US" b="1" i="1" u="sng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סה"כ הצעות שיצאו: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mtClean="0">
                <a:latin typeface="Calibri" pitchFamily="34" charset="0"/>
                <a:cs typeface="Arial" charset="0"/>
              </a:rPr>
              <a:t>UNRWA West Bank Field Office</a:t>
            </a:r>
            <a:r>
              <a:rPr lang="he-IL" altLang="en-US" smtClean="0">
                <a:latin typeface="Calibri" pitchFamily="34" charset="0"/>
                <a:cs typeface="Arial" charset="0"/>
              </a:rPr>
              <a:t> - 148,500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האגודה הישראלית לכפרי ילדים אס.או.אס.(ע"ר) - 66,000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האגודה הישראלית לכפרי ילדים אס.או.אס.(ע"ר) - 127,600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המרכז לטניס בישראל בע"מ (חל"צ) – 20,000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משרד הפנים - אגף לביקורת ברשויות המקומיות (עבור מועצה מקומית רמת חובב) – שכ"ט שעתי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עיריית הרצליה - 97,200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קרנית - קרן לפיצוי נפגעי תאונות דרכים - 55,500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cs typeface="Arial" charset="0"/>
              </a:rPr>
              <a:t>דואר ישראל – </a:t>
            </a:r>
            <a:r>
              <a:rPr lang="en-US" altLang="en-US" smtClean="0">
                <a:cs typeface="Arial" charset="0"/>
              </a:rPr>
              <a:t>QAR</a:t>
            </a:r>
            <a:r>
              <a:rPr lang="he-IL" altLang="en-US" smtClean="0">
                <a:cs typeface="Arial" charset="0"/>
              </a:rPr>
              <a:t> 59,570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התאחדות התעשיינים – 40,000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המכללה האקדמית אחווה – דיני עבודה – 17,760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החברה לניהול קרן ההשתלמות לעובדי המדינה – </a:t>
            </a:r>
            <a:r>
              <a:rPr lang="en-US" altLang="en-US" smtClean="0">
                <a:latin typeface="Calibri" pitchFamily="34" charset="0"/>
                <a:cs typeface="Arial" charset="0"/>
              </a:rPr>
              <a:t>QAR</a:t>
            </a:r>
            <a:r>
              <a:rPr lang="he-IL" altLang="en-US" smtClean="0">
                <a:latin typeface="Calibri" pitchFamily="34" charset="0"/>
                <a:cs typeface="Arial" charset="0"/>
              </a:rPr>
              <a:t> – 22,500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החברה לניהול קרן ההשתלמות לעובדי המדינה – ניהול סיכונים – 51,900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he-IL" altLang="en-US" smtClean="0">
                <a:latin typeface="Calibri" pitchFamily="34" charset="0"/>
                <a:cs typeface="Arial" charset="0"/>
              </a:rPr>
              <a:t>בי"ח רמב"ם – הצעה שיצאה ע"י יחידת הביקורת של הפירמה כשאנחנו נתנו את חלקנו בניסיון ובאיש צוות מומחה מטעמנו</a:t>
            </a:r>
          </a:p>
          <a:p>
            <a:endParaRPr lang="he-IL" altLang="en-US" b="1" i="1" u="sng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שלא התקבלו: </a:t>
            </a:r>
            <a:endParaRPr lang="en-US" altLang="en-US" smtClean="0">
              <a:cs typeface="Arial" charset="0"/>
            </a:endParaRPr>
          </a:p>
          <a:p>
            <a:r>
              <a:rPr lang="he-IL" altLang="en-US" smtClean="0">
                <a:cs typeface="Arial" charset="0"/>
              </a:rPr>
              <a:t>-</a:t>
            </a:r>
          </a:p>
          <a:p>
            <a:endParaRPr lang="he-IL" altLang="en-US" smtClean="0">
              <a:cs typeface="Arial" charset="0"/>
            </a:endParaRPr>
          </a:p>
          <a:p>
            <a:r>
              <a:rPr lang="he-IL" altLang="en-US" b="1" i="1" smtClean="0">
                <a:cs typeface="Arial" charset="0"/>
              </a:rPr>
              <a:t>הצעות שהתקבלו: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אלווין ישראל – 54,000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התאחדות התעשיינים – 40,000</a:t>
            </a:r>
          </a:p>
          <a:p>
            <a:pPr>
              <a:buFontTx/>
              <a:buAutoNum type="arabicPeriod"/>
            </a:pPr>
            <a:r>
              <a:rPr lang="he-IL" altLang="en-US" smtClean="0">
                <a:cs typeface="Arial" charset="0"/>
              </a:rPr>
              <a:t>המכללה האקדמית אחווה – דיני עבודה – 17,760</a:t>
            </a:r>
            <a:endParaRPr lang="en-US" altLang="en-US" smtClean="0">
              <a:cs typeface="Arial" charset="0"/>
            </a:endParaRPr>
          </a:p>
        </p:txBody>
      </p:sp>
      <p:sp>
        <p:nvSpPr>
          <p:cNvPr id="25603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A4D419-229D-49F7-B2BA-A2CCA9515D5E}" type="slidenum">
              <a:rPr lang="he-IL" altLang="en-US" smtClean="0"/>
              <a:pPr/>
              <a:t>6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82146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080250" y="609600"/>
            <a:ext cx="2006600" cy="562768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058863" y="609600"/>
            <a:ext cx="5868987" cy="562768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1058863" y="609600"/>
            <a:ext cx="8027987" cy="56276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1982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7789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312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397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8406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721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0458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6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7702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7857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7985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2987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25918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9711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6026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62760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1723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850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058863" y="1482725"/>
            <a:ext cx="38989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110163" y="1482725"/>
            <a:ext cx="3900487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99025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89386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32603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57576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2113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3008313" y="6237288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fld id="{30BE8077-4E62-46FC-9F19-CCB9C8BFC13F}" type="slidenum">
              <a:rPr lang="he-IL" altLang="en-US" sz="1600">
                <a:solidFill>
                  <a:srgbClr val="000066"/>
                </a:solidFill>
                <a:latin typeface="Verdana" panose="020B0604030504040204" pitchFamily="34" charset="0"/>
                <a:cs typeface="David" panose="020E0502060401010101" pitchFamily="34" charset="-79"/>
              </a:rPr>
              <a:pPr>
                <a:defRPr/>
              </a:pPr>
              <a:t>‹#›</a:t>
            </a:fld>
            <a:endParaRPr lang="nl-NL" altLang="en-US" sz="1600">
              <a:solidFill>
                <a:srgbClr val="000066"/>
              </a:solidFill>
              <a:latin typeface="Verdana" panose="020B0604030504040204" pitchFamily="34" charset="0"/>
              <a:cs typeface="David" panose="020E0502060401010101" pitchFamily="34" charset="-79"/>
            </a:endParaRPr>
          </a:p>
        </p:txBody>
      </p:sp>
      <p:sp>
        <p:nvSpPr>
          <p:cNvPr id="1033" name="Freeform 25"/>
          <p:cNvSpPr>
            <a:spLocks noChangeAspect="1"/>
          </p:cNvSpPr>
          <p:nvPr/>
        </p:nvSpPr>
        <p:spPr bwMode="gray">
          <a:xfrm>
            <a:off x="9201150" y="5030788"/>
            <a:ext cx="161925" cy="1827212"/>
          </a:xfrm>
          <a:custGeom>
            <a:avLst/>
            <a:gdLst>
              <a:gd name="T0" fmla="*/ 120 w 120"/>
              <a:gd name="T1" fmla="*/ 0 h 1354"/>
              <a:gd name="T2" fmla="*/ 120 w 120"/>
              <a:gd name="T3" fmla="*/ 1354 h 1354"/>
              <a:gd name="T4" fmla="*/ 0 w 120"/>
              <a:gd name="T5" fmla="*/ 1354 h 1354"/>
              <a:gd name="T6" fmla="*/ 0 w 120"/>
              <a:gd name="T7" fmla="*/ 85 h 1354"/>
              <a:gd name="T8" fmla="*/ 120 w 120"/>
              <a:gd name="T9" fmla="*/ 0 h 13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" h="1354">
                <a:moveTo>
                  <a:pt x="120" y="0"/>
                </a:moveTo>
                <a:lnTo>
                  <a:pt x="120" y="1354"/>
                </a:lnTo>
                <a:lnTo>
                  <a:pt x="0" y="1354"/>
                </a:lnTo>
                <a:lnTo>
                  <a:pt x="0" y="85"/>
                </a:lnTo>
                <a:lnTo>
                  <a:pt x="120" y="0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b="0">
              <a:cs typeface="Arial" panose="020B0604020202020204" pitchFamily="34" charset="0"/>
            </a:endParaRPr>
          </a:p>
        </p:txBody>
      </p:sp>
      <p:sp>
        <p:nvSpPr>
          <p:cNvPr id="1034" name="Freeform 30"/>
          <p:cNvSpPr>
            <a:spLocks noChangeAspect="1"/>
          </p:cNvSpPr>
          <p:nvPr/>
        </p:nvSpPr>
        <p:spPr bwMode="gray">
          <a:xfrm>
            <a:off x="9129713" y="0"/>
            <a:ext cx="188912" cy="1050925"/>
          </a:xfrm>
          <a:custGeom>
            <a:avLst/>
            <a:gdLst>
              <a:gd name="T0" fmla="*/ 120 w 120"/>
              <a:gd name="T1" fmla="*/ 581 h 666"/>
              <a:gd name="T2" fmla="*/ 120 w 120"/>
              <a:gd name="T3" fmla="*/ 0 h 666"/>
              <a:gd name="T4" fmla="*/ 0 w 120"/>
              <a:gd name="T5" fmla="*/ 0 h 666"/>
              <a:gd name="T6" fmla="*/ 0 w 120"/>
              <a:gd name="T7" fmla="*/ 666 h 666"/>
              <a:gd name="T8" fmla="*/ 120 w 120"/>
              <a:gd name="T9" fmla="*/ 581 h 6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" h="666">
                <a:moveTo>
                  <a:pt x="120" y="581"/>
                </a:moveTo>
                <a:lnTo>
                  <a:pt x="120" y="0"/>
                </a:lnTo>
                <a:lnTo>
                  <a:pt x="0" y="0"/>
                </a:lnTo>
                <a:lnTo>
                  <a:pt x="0" y="666"/>
                </a:lnTo>
                <a:lnTo>
                  <a:pt x="120" y="581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b="0">
              <a:cs typeface="Arial" panose="020B0604020202020204" pitchFamily="34" charset="0"/>
            </a:endParaRPr>
          </a:p>
        </p:txBody>
      </p:sp>
      <p:sp>
        <p:nvSpPr>
          <p:cNvPr id="1036" name="Rectangle 18"/>
          <p:cNvSpPr>
            <a:spLocks noChangeArrowheads="1"/>
          </p:cNvSpPr>
          <p:nvPr/>
        </p:nvSpPr>
        <p:spPr bwMode="auto">
          <a:xfrm>
            <a:off x="849313" y="6237288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rtl="0" eaLnBrk="0" hangingPunct="0"/>
            <a:r>
              <a:rPr lang="he-IL" altLang="en-US" sz="1600">
                <a:solidFill>
                  <a:srgbClr val="000066"/>
                </a:solidFill>
                <a:latin typeface="Verdana" pitchFamily="34" charset="0"/>
                <a:cs typeface="David" pitchFamily="2" charset="-79"/>
              </a:rPr>
              <a:t>הצגת אסיפה כללית</a:t>
            </a:r>
            <a:endParaRPr lang="nl-NL" altLang="en-US" sz="1600">
              <a:solidFill>
                <a:srgbClr val="000066"/>
              </a:solidFill>
              <a:latin typeface="Verdana" pitchFamily="34" charset="0"/>
              <a:cs typeface="David" pitchFamily="2" charset="-79"/>
            </a:endParaRPr>
          </a:p>
        </p:txBody>
      </p:sp>
      <p:sp>
        <p:nvSpPr>
          <p:cNvPr id="1037" name="Rectangle 18"/>
          <p:cNvSpPr>
            <a:spLocks noChangeArrowheads="1"/>
          </p:cNvSpPr>
          <p:nvPr/>
        </p:nvSpPr>
        <p:spPr bwMode="auto">
          <a:xfrm>
            <a:off x="6321425" y="6237288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rtl="0" eaLnBrk="0" hangingPunct="0"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he-IL" altLang="en-US" sz="1600" dirty="0" smtClean="0">
                <a:solidFill>
                  <a:srgbClr val="000066"/>
                </a:solidFill>
                <a:latin typeface="Verdana" panose="020B0604030504040204" pitchFamily="34" charset="0"/>
                <a:cs typeface="David" panose="020E0502060401010101" pitchFamily="34" charset="-79"/>
              </a:rPr>
              <a:t>4/6/2019</a:t>
            </a:r>
            <a:endParaRPr lang="nl-NL" altLang="en-US" sz="1600" dirty="0">
              <a:solidFill>
                <a:srgbClr val="000066"/>
              </a:solidFill>
              <a:latin typeface="Verdana" panose="020B0604030504040204" pitchFamily="34" charset="0"/>
              <a:cs typeface="David" panose="020E0502060401010101" pitchFamily="34" charset="-79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560388" y="6237288"/>
            <a:ext cx="8424862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 b="0">
              <a:cs typeface="Arial" panose="020B0604020202020204" pitchFamily="34" charset="0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3584575" y="6237288"/>
            <a:ext cx="0" cy="360362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 b="0">
              <a:cs typeface="Arial" panose="020B0604020202020204" pitchFamily="34" charset="0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6105525" y="6237288"/>
            <a:ext cx="0" cy="360362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 b="0">
              <a:cs typeface="Arial" panose="020B0604020202020204" pitchFamily="34" charset="0"/>
            </a:endParaRPr>
          </a:p>
        </p:txBody>
      </p:sp>
      <p:pic>
        <p:nvPicPr>
          <p:cNvPr id="2" name="Picture 2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113588" y="188913"/>
            <a:ext cx="19542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7185025" y="188913"/>
            <a:ext cx="1871663" cy="576262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b="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Monotype Sorts"/>
        <a:buChar char="n"/>
        <a:defRPr sz="1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Char char="•"/>
        <a:defRPr sz="12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Verdana" pitchFamily="34" charset="0"/>
        <a:buChar char="–"/>
        <a:defRPr sz="12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Char char="–"/>
        <a:defRPr sz="12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Char char="»"/>
        <a:defRPr sz="12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66"/>
        </a:buClr>
        <a:buChar char="»"/>
        <a:defRPr sz="12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66"/>
        </a:buClr>
        <a:buChar char="»"/>
        <a:defRPr sz="12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66"/>
        </a:buClr>
        <a:buChar char="»"/>
        <a:defRPr sz="12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66"/>
        </a:buClr>
        <a:buChar char="»"/>
        <a:defRPr sz="1200">
          <a:solidFill>
            <a:srgbClr val="003366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5DDB-C9E1-422B-BF8E-8821BB556ED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5AE0F-4FEB-40EE-A808-7839AA6DA6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619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453B5-BB64-413C-A527-8D2D974102A9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D2022-D2AD-4DF9-A06B-9603CDF64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193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20638" y="80168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endParaRPr lang="he-IL" altLang="en-US" b="0"/>
          </a:p>
        </p:txBody>
      </p:sp>
      <p:sp>
        <p:nvSpPr>
          <p:cNvPr id="15362" name="WordArt 114"/>
          <p:cNvSpPr>
            <a:spLocks noChangeArrowheads="1" noChangeShapeType="1" noTextEdit="1"/>
          </p:cNvSpPr>
          <p:nvPr/>
        </p:nvSpPr>
        <p:spPr bwMode="auto">
          <a:xfrm>
            <a:off x="1208088" y="1700213"/>
            <a:ext cx="7129462" cy="2592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האיגוד הישראלי </a:t>
            </a:r>
          </a:p>
          <a:p>
            <a:pPr algn="ctr"/>
            <a:r>
              <a:rPr lang="he-IL" sz="3600" kern="10" dirty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לשחמט (</a:t>
            </a:r>
            <a:r>
              <a:rPr lang="he-IL" sz="3600" kern="10" dirty="0" err="1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ע"ר</a:t>
            </a:r>
            <a:r>
              <a:rPr lang="he-IL" sz="3600" kern="10" dirty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)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631825" y="5300663"/>
            <a:ext cx="82089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תמצית הדו"חות הכספיים ליום 31 בדצמבר </a:t>
            </a:r>
            <a:r>
              <a:rPr lang="he-IL" sz="3600" kern="10" dirty="0" smtClean="0"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2018</a:t>
            </a:r>
            <a:endParaRPr lang="he-IL" sz="3600" kern="10" dirty="0">
              <a:ln w="15875">
                <a:solidFill>
                  <a:srgbClr val="000080"/>
                </a:solidFill>
                <a:round/>
                <a:headEnd/>
                <a:tailEnd/>
              </a:ln>
              <a:solidFill>
                <a:srgbClr val="FFFFFF"/>
              </a:solidFill>
              <a:cs typeface="Davi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79" name="WordArt 35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  <p:graphicFrame>
        <p:nvGraphicFramePr>
          <p:cNvPr id="31855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02955"/>
              </p:ext>
            </p:extLst>
          </p:nvPr>
        </p:nvGraphicFramePr>
        <p:xfrm>
          <a:off x="704850" y="1557338"/>
          <a:ext cx="7993063" cy="2638744"/>
        </p:xfrm>
        <a:graphic>
          <a:graphicData uri="http://schemas.openxmlformats.org/drawingml/2006/table">
            <a:tbl>
              <a:tblPr rtl="1"/>
              <a:tblGrid>
                <a:gridCol w="352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7- דמי חבר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מס' שחקן- כרטיס שחמטאי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391,755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476,259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מס' מועדון וליגה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218,005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272,002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609,760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748,261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60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38088"/>
              </p:ext>
            </p:extLst>
          </p:nvPr>
        </p:nvGraphicFramePr>
        <p:xfrm>
          <a:off x="704850" y="1557338"/>
          <a:ext cx="7993063" cy="2770190"/>
        </p:xfrm>
        <a:graphic>
          <a:graphicData uri="http://schemas.openxmlformats.org/drawingml/2006/table">
            <a:tbl>
              <a:tblPr rtl="1"/>
              <a:tblGrid>
                <a:gridCol w="352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8- תרומות ייעודיות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אמץ אלוף והאלוף הבא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518,677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 smtClean="0"/>
                        <a:t>-</a:t>
                      </a:r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פרוייקט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 מפעל הפיס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1,499,850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1,290,800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2,018,527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1,290,800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26" name="WordArt 34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36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346769"/>
              </p:ext>
            </p:extLst>
          </p:nvPr>
        </p:nvGraphicFramePr>
        <p:xfrm>
          <a:off x="704850" y="1557338"/>
          <a:ext cx="7993063" cy="3827464"/>
        </p:xfrm>
        <a:graphic>
          <a:graphicData uri="http://schemas.openxmlformats.org/drawingml/2006/table">
            <a:tbl>
              <a:tblPr rtl="1"/>
              <a:tblGrid>
                <a:gridCol w="381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 9- הכנסות מפעילויות מקצועיות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דמי השתתפות בתחרויות נוער בחו"ל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474,021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263,968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הכנסות אליפויות בוגרים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344,408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59,513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הכנסות אליפויות נוער בארץ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295,406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212,853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הכנסות מפעילויות אחרות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36,470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145,452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1,150,305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681,786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4898" name="WordArt 82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70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557139"/>
              </p:ext>
            </p:extLst>
          </p:nvPr>
        </p:nvGraphicFramePr>
        <p:xfrm>
          <a:off x="704850" y="1557338"/>
          <a:ext cx="7993063" cy="4573906"/>
        </p:xfrm>
        <a:graphic>
          <a:graphicData uri="http://schemas.openxmlformats.org/drawingml/2006/table">
            <a:tbl>
              <a:tblPr rtl="1"/>
              <a:tblGrid>
                <a:gridCol w="367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10- עלות הפעילויות המקצועיות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פרסומים מקצועיים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49,615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36,249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הוצאות דירוג וליגה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303,349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271,629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תחרויות בוגרים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716,483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621,998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פרויקט שחמטאי העתיד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144,800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144,191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אליפויות נוער בישראל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171,528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187,857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אליפויות נוער בינלאומיות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661,351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386,726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פיד"ה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60,543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51,926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2,107,669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1,700,576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6936" name="WordArt 72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58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67840"/>
              </p:ext>
            </p:extLst>
          </p:nvPr>
        </p:nvGraphicFramePr>
        <p:xfrm>
          <a:off x="704850" y="1557338"/>
          <a:ext cx="7993063" cy="3095944"/>
        </p:xfrm>
        <a:graphic>
          <a:graphicData uri="http://schemas.openxmlformats.org/drawingml/2006/table">
            <a:tbl>
              <a:tblPr rtl="1"/>
              <a:tblGrid>
                <a:gridCol w="367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11- שימושים בתרומות ייעודיות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הוצאות </a:t>
                      </a:r>
                      <a:r>
                        <a:rPr kumimoji="0" lang="he-IL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פרוייקטים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 מפעל הפיס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1,292,255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1,130,090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אמץ אלוף והאלוף הבא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16,960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תחרות 70 שנה למדינת ישראל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432,743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1,741,958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1,130,090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7930" name="WordArt 42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042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95281"/>
              </p:ext>
            </p:extLst>
          </p:nvPr>
        </p:nvGraphicFramePr>
        <p:xfrm>
          <a:off x="631825" y="1268413"/>
          <a:ext cx="7993063" cy="5188586"/>
        </p:xfrm>
        <a:graphic>
          <a:graphicData uri="http://schemas.openxmlformats.org/drawingml/2006/table">
            <a:tbl>
              <a:tblPr rtl="1"/>
              <a:tblGrid>
                <a:gridCol w="367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21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12- הוצאות מנהל וכלליות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21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שכר ונלוות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425,057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442,327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הדפסות, צרכי משרד ומחשוב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24,202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24,531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שמי שכירות, משרד, מיסים ואחזקה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73,022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87,657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בטוח משרד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2,287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2,287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5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דואר וטלפון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10,401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11,602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נסיעות והחזר הוצאות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6,495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6,331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שירותים מקצועיים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98,580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95,485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כיבודים ומתנות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9,403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12,925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חובות אבודים וביטולי יתרות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(1,962)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10,276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647,485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693,421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0006" name="WordArt 70"/>
          <p:cNvSpPr>
            <a:spLocks noChangeArrowheads="1" noChangeShapeType="1" noTextEdit="1"/>
          </p:cNvSpPr>
          <p:nvPr/>
        </p:nvSpPr>
        <p:spPr bwMode="auto">
          <a:xfrm>
            <a:off x="3513138" y="2603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06" name="WordArt 70"/>
          <p:cNvSpPr>
            <a:spLocks noChangeArrowheads="1" noChangeShapeType="1" noTextEdit="1"/>
          </p:cNvSpPr>
          <p:nvPr/>
        </p:nvSpPr>
        <p:spPr bwMode="auto">
          <a:xfrm>
            <a:off x="1928664" y="836960"/>
            <a:ext cx="532859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 smtClean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גרעון בנכסים נטו</a:t>
            </a:r>
          </a:p>
          <a:p>
            <a:pPr algn="ctr"/>
            <a:r>
              <a:rPr lang="he-IL" sz="3600" kern="10" dirty="0" smtClean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בארבע שנים אחרונות</a:t>
            </a:r>
          </a:p>
          <a:p>
            <a:pPr algn="ctr"/>
            <a:r>
              <a:rPr lang="he-IL" sz="3600" kern="10" dirty="0" smtClean="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31/12 </a:t>
            </a:r>
            <a:endParaRPr lang="he-IL" sz="3600" kern="10" dirty="0">
              <a:ln w="22225">
                <a:solidFill>
                  <a:srgbClr val="000080"/>
                </a:solidFill>
                <a:round/>
                <a:headEnd/>
                <a:tailEnd/>
              </a:ln>
              <a:solidFill>
                <a:srgbClr val="FFFFFF"/>
              </a:solidFill>
              <a:cs typeface="David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5650"/>
              </p:ext>
            </p:extLst>
          </p:nvPr>
        </p:nvGraphicFramePr>
        <p:xfrm>
          <a:off x="1991036" y="2204864"/>
          <a:ext cx="5266220" cy="7670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2018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2017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/>
                        <a:t>2016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/>
                        <a:t>2015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-85,310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-356,870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-534,232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-730,695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26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מאזנים</a:t>
            </a:r>
          </a:p>
        </p:txBody>
      </p:sp>
      <p:graphicFrame>
        <p:nvGraphicFramePr>
          <p:cNvPr id="16567" name="Group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74571"/>
              </p:ext>
            </p:extLst>
          </p:nvPr>
        </p:nvGraphicFramePr>
        <p:xfrm>
          <a:off x="776288" y="1484313"/>
          <a:ext cx="7993062" cy="4362450"/>
        </p:xfrm>
        <a:graphic>
          <a:graphicData uri="http://schemas.openxmlformats.org/drawingml/2006/table">
            <a:tbl>
              <a:tblPr rtl="1"/>
              <a:tblGrid>
                <a:gridCol w="352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רכוש שוטף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מזומנים ושווי מזומנים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209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105,000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המחאות לגבייה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70,741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92,886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תרומות, הקצאות ומענקים לקבל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200,000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15,600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מועדונים וחייבים שונים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496,215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483,871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767,165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697,357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הלוואה זמן ארוך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30,567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34,921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רכוש קבוע, נטו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22,023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73,801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 כללי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819,755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David" pitchFamily="2" charset="-79"/>
                        </a:rPr>
                        <a:t>806,079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11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824258"/>
              </p:ext>
            </p:extLst>
          </p:nvPr>
        </p:nvGraphicFramePr>
        <p:xfrm>
          <a:off x="776288" y="1484313"/>
          <a:ext cx="7993062" cy="3539490"/>
        </p:xfrm>
        <a:graphic>
          <a:graphicData uri="http://schemas.openxmlformats.org/drawingml/2006/table">
            <a:tbl>
              <a:tblPr rtl="1"/>
              <a:tblGrid>
                <a:gridCol w="352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התחייבויות שוטפות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  <a:defRPr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אשראי מתאגידים בנקאיים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10,625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77,829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שיקים לפירעון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29,046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12,827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מרצים ונותני שירותים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375,502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292,098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זכאים שונים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455,301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754,786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870,474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1,137,540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512" name="WordArt 56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מאזנים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מאזנים</a:t>
            </a:r>
          </a:p>
        </p:txBody>
      </p:sp>
      <p:graphicFrame>
        <p:nvGraphicFramePr>
          <p:cNvPr id="20630" name="Group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842829"/>
              </p:ext>
            </p:extLst>
          </p:nvPr>
        </p:nvGraphicFramePr>
        <p:xfrm>
          <a:off x="776288" y="1484313"/>
          <a:ext cx="7993062" cy="3566160"/>
        </p:xfrm>
        <a:graphic>
          <a:graphicData uri="http://schemas.openxmlformats.org/drawingml/2006/table">
            <a:tbl>
              <a:tblPr rtl="1"/>
              <a:tblGrid>
                <a:gridCol w="352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התחייבויות לזמן ארוך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עתודות לזכויות עובדים בפרישה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34,591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25,409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25,409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גרעון בנכסים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שלא קיימת לגביהם הגבלה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-85,310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-356,870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819,755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806,079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631" name="Text Box 151"/>
          <p:cNvSpPr txBox="1">
            <a:spLocks noChangeArrowheads="1"/>
          </p:cNvSpPr>
          <p:nvPr/>
        </p:nvSpPr>
        <p:spPr bwMode="auto">
          <a:xfrm>
            <a:off x="992187" y="5572593"/>
            <a:ext cx="77771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sz="2000" dirty="0">
                <a:cs typeface="David" pitchFamily="2" charset="-79"/>
              </a:rPr>
              <a:t>תאריך אישור הדו"חות הכספיים: </a:t>
            </a:r>
            <a:r>
              <a:rPr lang="en-US" sz="2000" dirty="0" smtClean="0">
                <a:cs typeface="David" pitchFamily="2" charset="-79"/>
              </a:rPr>
              <a:t>/6/2019</a:t>
            </a:r>
            <a:r>
              <a:rPr lang="he-IL" sz="2000" dirty="0" smtClean="0">
                <a:cs typeface="David" pitchFamily="2" charset="-79"/>
              </a:rPr>
              <a:t>4</a:t>
            </a:r>
            <a:endParaRPr lang="he-IL" sz="2000" dirty="0">
              <a:cs typeface="David" pitchFamily="2" charset="-79"/>
            </a:endParaRPr>
          </a:p>
          <a:p>
            <a:pPr algn="ctr">
              <a:spcBef>
                <a:spcPct val="50000"/>
              </a:spcBef>
            </a:pPr>
            <a:endParaRPr lang="en-US" sz="2000" dirty="0">
              <a:cs typeface="David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2360613" y="476250"/>
            <a:ext cx="453707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דו"חות הפעילויות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31991"/>
              </p:ext>
            </p:extLst>
          </p:nvPr>
        </p:nvGraphicFramePr>
        <p:xfrm>
          <a:off x="776288" y="1484313"/>
          <a:ext cx="7993062" cy="3569970"/>
        </p:xfrm>
        <a:graphic>
          <a:graphicData uri="http://schemas.openxmlformats.org/drawingml/2006/table">
            <a:tbl>
              <a:tblPr rtl="1"/>
              <a:tblGrid>
                <a:gridCol w="352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תרומות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90,100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97,966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הקצבות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985,457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990,527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דמי חבר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609,760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748,261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תרומות ייעודיות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2,018,527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1,290,800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הכנסות מפעילויות מקצועיות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1,150,305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681,786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 מחזור הפעילויות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4,854,149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3,809,340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2360613" y="476250"/>
            <a:ext cx="453707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דו"חות הפעילויות</a:t>
            </a:r>
          </a:p>
        </p:txBody>
      </p:sp>
      <p:graphicFrame>
        <p:nvGraphicFramePr>
          <p:cNvPr id="24652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74145"/>
              </p:ext>
            </p:extLst>
          </p:nvPr>
        </p:nvGraphicFramePr>
        <p:xfrm>
          <a:off x="776288" y="1484313"/>
          <a:ext cx="7993062" cy="3169920"/>
        </p:xfrm>
        <a:graphic>
          <a:graphicData uri="http://schemas.openxmlformats.org/drawingml/2006/table">
            <a:tbl>
              <a:tblPr rtl="1"/>
              <a:tblGrid>
                <a:gridCol w="352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עלות הפעילויות המקצועיות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2,107,669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1,700,576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שימושים בתרומות ייעודיות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11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1,741,958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1,130,090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פחת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53,119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69,006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הוצאות מנהל וכלליות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647,485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693,421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-4,550,231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-3,593,093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2360613" y="476250"/>
            <a:ext cx="453707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דו"חות הפעילויות</a:t>
            </a:r>
          </a:p>
        </p:txBody>
      </p:sp>
      <p:graphicFrame>
        <p:nvGraphicFramePr>
          <p:cNvPr id="27764" name="Group 11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11094582"/>
              </p:ext>
            </p:extLst>
          </p:nvPr>
        </p:nvGraphicFramePr>
        <p:xfrm>
          <a:off x="639763" y="1484313"/>
          <a:ext cx="8129587" cy="3474720"/>
        </p:xfrm>
        <a:graphic>
          <a:graphicData uri="http://schemas.openxmlformats.org/drawingml/2006/table">
            <a:tbl>
              <a:tblPr rtl="1"/>
              <a:tblGrid>
                <a:gridCol w="358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9888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  <a:defRPr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הכנסות נטו מפעילויות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303,918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216,247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הוצאות מימון נטו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32,358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38,885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עודף הכנסות על הוצאות לאחר הוצאות מימון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271,560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177,362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יתרת נכסים נטו לתחילת השנה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-356,870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-534,232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יתרת נכסים נטו (עוברת למאזן)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-85,310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-356,870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WordArt 5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  <p:graphicFrame>
        <p:nvGraphicFramePr>
          <p:cNvPr id="32861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51764"/>
              </p:ext>
            </p:extLst>
          </p:nvPr>
        </p:nvGraphicFramePr>
        <p:xfrm>
          <a:off x="704850" y="1557338"/>
          <a:ext cx="7993063" cy="3213101"/>
        </p:xfrm>
        <a:graphic>
          <a:graphicData uri="http://schemas.openxmlformats.org/drawingml/2006/table">
            <a:tbl>
              <a:tblPr rtl="1"/>
              <a:tblGrid>
                <a:gridCol w="352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5- זכאים שונים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  <a:p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lang="he-IL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הכנסות מראש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360,600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686,468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עובדים כולל הפרשה לחופשה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47,312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44,898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מוסדות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47,389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23,420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455,301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754,786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3513138" y="476250"/>
            <a:ext cx="28606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222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David"/>
              </a:rPr>
              <a:t>באורים</a:t>
            </a:r>
          </a:p>
        </p:txBody>
      </p:sp>
      <p:graphicFrame>
        <p:nvGraphicFramePr>
          <p:cNvPr id="2983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7163"/>
              </p:ext>
            </p:extLst>
          </p:nvPr>
        </p:nvGraphicFramePr>
        <p:xfrm>
          <a:off x="704850" y="1557338"/>
          <a:ext cx="7993063" cy="2873058"/>
        </p:xfrm>
        <a:graphic>
          <a:graphicData uri="http://schemas.openxmlformats.org/drawingml/2006/table">
            <a:tbl>
              <a:tblPr rtl="1"/>
              <a:tblGrid>
                <a:gridCol w="352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באור 6- הקצבות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ליום 31 בדצמבר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  <a:defRPr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66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66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תיקצוב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 משרד התרבות והספורט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95,223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92,739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מועצת ההימורים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890,234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897,788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66"/>
                        </a:buClr>
                        <a:buSzTx/>
                        <a:buFont typeface="Monotype Sorts"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David" pitchFamily="2" charset="-79"/>
                        </a:rPr>
                        <a:t>סה"כ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David" pitchFamily="2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985,457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990,527</a:t>
                      </a:r>
                      <a:endParaRPr kumimoji="0" lang="he-IL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4 12 31 CJ pres short presentation BDO CF XXXXXX">
  <a:themeElements>
    <a:clrScheme name="04 12 31 CJ pres short presentation BDO CF XXXXXX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4 12 31 CJ pres short presentation BDO CF XXXXX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04 12 31 CJ pres short presentation BDO CF XXXXX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 12 31 CJ pres short presentation BDO CF XXXXXX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 12 31 CJ pres short presentation BDO CF XXXXXX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 12 31 CJ pres short presentation BDO CF XXXXXX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 12 31 CJ pres short presentation BDO CF XXXXXX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 12 31 CJ pres short presentation BDO CF XXXXXX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 12 31 CJ pres short presentation BDO CF XXXXXX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04 12 31 CJ pres short presentation BDO CF XXXXXX</Template>
  <TotalTime>9957</TotalTime>
  <Words>1433</Words>
  <Application>Microsoft Office PowerPoint</Application>
  <PresentationFormat>נייר A4 ‏(210x297 מ"מ)</PresentationFormat>
  <Paragraphs>498</Paragraphs>
  <Slides>16</Slides>
  <Notes>5</Notes>
  <HiddenSlides>8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Monotype Sorts</vt:lpstr>
      <vt:lpstr>Times New Roman</vt:lpstr>
      <vt:lpstr>Verdana</vt:lpstr>
      <vt:lpstr>04 12 31 CJ pres short presentation BDO CF XXXXXX</vt:lpstr>
      <vt:lpstr>1_עיצוב מותאם אישית</vt:lpstr>
      <vt:lpstr>עיצוב מותאם אישית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שחל הערכת שווי</dc:title>
  <dc:creator>Gil</dc:creator>
  <cp:lastModifiedBy>User</cp:lastModifiedBy>
  <cp:revision>927</cp:revision>
  <cp:lastPrinted>2019-06-04T09:44:12Z</cp:lastPrinted>
  <dcterms:created xsi:type="dcterms:W3CDTF">2005-08-10T10:58:44Z</dcterms:created>
  <dcterms:modified xsi:type="dcterms:W3CDTF">2019-06-04T09:44:13Z</dcterms:modified>
</cp:coreProperties>
</file>